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0" r:id="rId12"/>
    <p:sldId id="272" r:id="rId13"/>
    <p:sldId id="273" r:id="rId14"/>
    <p:sldId id="274" r:id="rId15"/>
    <p:sldId id="266" r:id="rId16"/>
    <p:sldId id="2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multiLvlStrRef>
              <c:f>Лист1!$A$1:$H$2</c:f>
              <c:multiLvlStrCache>
                <c:ptCount val="8"/>
                <c:lvl>
                  <c:pt idx="2">
                    <c:v>"5"</c:v>
                  </c:pt>
                  <c:pt idx="3">
                    <c:v>"4"</c:v>
                  </c:pt>
                  <c:pt idx="4">
                    <c:v>"3"</c:v>
                  </c:pt>
                  <c:pt idx="5">
                    <c:v>"2"</c:v>
                  </c:pt>
                  <c:pt idx="6">
                    <c:v>Средний балл</c:v>
                  </c:pt>
                  <c:pt idx="7">
                    <c:v>%</c:v>
                  </c:pt>
                </c:lvl>
                <c:lvl>
                  <c:pt idx="0">
                    <c:v>Общее количество выпускников 9 класса</c:v>
                  </c:pt>
                  <c:pt idx="1">
                    <c:v>% детей, участвующих в экзамене</c:v>
                  </c:pt>
                  <c:pt idx="2">
                    <c:v>Процент</c:v>
                  </c:pt>
                  <c:pt idx="6">
                    <c:v>Результат</c:v>
                  </c:pt>
                  <c:pt idx="7">
                    <c:v>Качество знаний</c:v>
                  </c:pt>
                </c:lvl>
              </c:multiLvlStrCache>
            </c:multiLvlStrRef>
          </c:cat>
          <c:val>
            <c:numRef>
              <c:f>Лист1!$A$3:$H$3</c:f>
              <c:numCache>
                <c:formatCode>0%</c:formatCode>
                <c:ptCount val="8"/>
                <c:pt idx="0" formatCode="General">
                  <c:v>4</c:v>
                </c:pt>
                <c:pt idx="1">
                  <c:v>1</c:v>
                </c:pt>
                <c:pt idx="2" formatCode="General">
                  <c:v>0</c:v>
                </c:pt>
                <c:pt idx="3">
                  <c:v>0.25</c:v>
                </c:pt>
                <c:pt idx="4">
                  <c:v>0.5</c:v>
                </c:pt>
                <c:pt idx="5">
                  <c:v>0.25</c:v>
                </c:pt>
                <c:pt idx="6" formatCode="General">
                  <c:v>3</c:v>
                </c:pt>
                <c:pt idx="7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593344"/>
        <c:axId val="26938752"/>
        <c:axId val="0"/>
      </c:bar3DChart>
      <c:catAx>
        <c:axId val="27593344"/>
        <c:scaling>
          <c:orientation val="minMax"/>
        </c:scaling>
        <c:delete val="0"/>
        <c:axPos val="b"/>
        <c:majorTickMark val="out"/>
        <c:minorTickMark val="none"/>
        <c:tickLblPos val="nextTo"/>
        <c:crossAx val="26938752"/>
        <c:crosses val="autoZero"/>
        <c:auto val="1"/>
        <c:lblAlgn val="ctr"/>
        <c:lblOffset val="100"/>
        <c:noMultiLvlLbl val="0"/>
      </c:catAx>
      <c:valAx>
        <c:axId val="26938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5933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1758150609528232E-2"/>
          <c:y val="4.0794657075139802E-2"/>
          <c:w val="0.96824184939047175"/>
          <c:h val="0.75414566205606781"/>
        </c:manualLayout>
      </c:layout>
      <c:bar3DChart>
        <c:barDir val="col"/>
        <c:grouping val="stacked"/>
        <c:varyColors val="0"/>
        <c:ser>
          <c:idx val="0"/>
          <c:order val="0"/>
          <c:invertIfNegative val="0"/>
          <c:cat>
            <c:multiLvlStrRef>
              <c:f>Лист1!$A$1:$H$2</c:f>
              <c:multiLvlStrCache>
                <c:ptCount val="8"/>
                <c:lvl>
                  <c:pt idx="2">
                    <c:v>"5"</c:v>
                  </c:pt>
                  <c:pt idx="3">
                    <c:v>"4"</c:v>
                  </c:pt>
                  <c:pt idx="4">
                    <c:v>"3"</c:v>
                  </c:pt>
                  <c:pt idx="5">
                    <c:v>"2"</c:v>
                  </c:pt>
                  <c:pt idx="6">
                    <c:v>Средний балл</c:v>
                  </c:pt>
                  <c:pt idx="7">
                    <c:v>%</c:v>
                  </c:pt>
                </c:lvl>
                <c:lvl>
                  <c:pt idx="0">
                    <c:v>Общее количество выпускников 9 класса</c:v>
                  </c:pt>
                  <c:pt idx="1">
                    <c:v>% детей, участвующих в экзамене</c:v>
                  </c:pt>
                  <c:pt idx="2">
                    <c:v>Процент</c:v>
                  </c:pt>
                  <c:pt idx="6">
                    <c:v>Результат</c:v>
                  </c:pt>
                  <c:pt idx="7">
                    <c:v>Качество знаний</c:v>
                  </c:pt>
                </c:lvl>
              </c:multiLvlStrCache>
            </c:multiLvlStrRef>
          </c:cat>
          <c:val>
            <c:numRef>
              <c:f>Лист1!$A$3:$H$3</c:f>
              <c:numCache>
                <c:formatCode>0%</c:formatCode>
                <c:ptCount val="8"/>
                <c:pt idx="0" formatCode="General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0.5</c:v>
                </c:pt>
                <c:pt idx="4">
                  <c:v>0.5</c:v>
                </c:pt>
                <c:pt idx="5">
                  <c:v>0</c:v>
                </c:pt>
                <c:pt idx="6" formatCode="General">
                  <c:v>3.5</c:v>
                </c:pt>
                <c:pt idx="7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903104"/>
        <c:axId val="27904640"/>
        <c:axId val="0"/>
      </c:bar3DChart>
      <c:catAx>
        <c:axId val="27903104"/>
        <c:scaling>
          <c:orientation val="minMax"/>
        </c:scaling>
        <c:delete val="0"/>
        <c:axPos val="b"/>
        <c:majorTickMark val="out"/>
        <c:minorTickMark val="none"/>
        <c:tickLblPos val="nextTo"/>
        <c:crossAx val="27904640"/>
        <c:crosses val="autoZero"/>
        <c:auto val="1"/>
        <c:lblAlgn val="ctr"/>
        <c:lblOffset val="100"/>
        <c:noMultiLvlLbl val="0"/>
      </c:catAx>
      <c:valAx>
        <c:axId val="27904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9031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Результаты работы</a:t>
            </a:r>
          </a:p>
        </c:rich>
      </c:tx>
      <c:layout>
        <c:manualLayout>
          <c:xMode val="edge"/>
          <c:yMode val="edge"/>
          <c:x val="0.36026989050611097"/>
          <c:y val="2.4896265560165973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15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131334719813237"/>
          <c:y val="0.33610026602264736"/>
          <c:w val="0.52525338879252947"/>
          <c:h val="0.5145238640346701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explosion val="25"/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-3.0876392976130509E-2"/>
                  <c:y val="2.863527951122292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delet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Статистика!$B$6:$F$6</c:f>
              <c:strCache>
                <c:ptCount val="5"/>
                <c:pt idx="0">
                  <c:v>"5"</c:v>
                </c:pt>
                <c:pt idx="1">
                  <c:v>"4"</c:v>
                </c:pt>
                <c:pt idx="2">
                  <c:v>"3"</c:v>
                </c:pt>
                <c:pt idx="3">
                  <c:v>"2"</c:v>
                </c:pt>
                <c:pt idx="4">
                  <c:v>нет оценки</c:v>
                </c:pt>
              </c:strCache>
            </c:strRef>
          </c:cat>
          <c:val>
            <c:numRef>
              <c:f>Статистика!$B$7:$F$7</c:f>
              <c:numCache>
                <c:formatCode>0.0%</c:formatCode>
                <c:ptCount val="5"/>
                <c:pt idx="0">
                  <c:v>0</c:v>
                </c:pt>
                <c:pt idx="1">
                  <c:v>0.5</c:v>
                </c:pt>
                <c:pt idx="3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1313272709598161"/>
          <c:y val="0.3153531327256292"/>
          <c:w val="0.17508452857534218"/>
          <c:h val="0.50207556005706744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/>
              <a:t>Набранные баллы</a:t>
            </a:r>
          </a:p>
        </c:rich>
      </c:tx>
      <c:layout>
        <c:manualLayout>
          <c:xMode val="edge"/>
          <c:yMode val="edge"/>
          <c:x val="0.22850000000000001"/>
          <c:y val="4.166666666666666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482174103237094E-2"/>
          <c:y val="0.20154299758633026"/>
          <c:w val="0.65847550306211722"/>
          <c:h val="0.68921660834062404"/>
        </c:manualLayout>
      </c:layout>
      <c:lineChart>
        <c:grouping val="stacked"/>
        <c:varyColors val="0"/>
        <c:ser>
          <c:idx val="0"/>
          <c:order val="0"/>
          <c:tx>
            <c:strRef>
              <c:f>Статистика!$A$114</c:f>
              <c:strCache>
                <c:ptCount val="1"/>
                <c:pt idx="0">
                  <c:v>% кол-ва</c:v>
                </c:pt>
              </c:strCache>
            </c:strRef>
          </c:tx>
          <c:cat>
            <c:strRef>
              <c:f>Статистика!$B$112:$AU$113</c:f>
              <c:strCache>
                <c:ptCount val="3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</c:strCache>
            </c:strRef>
          </c:cat>
          <c:val>
            <c:numRef>
              <c:f>Статистика!$B$114:$AG$114</c:f>
              <c:numCache>
                <c:formatCode>0%</c:formatCode>
                <c:ptCount val="32"/>
                <c:pt idx="0">
                  <c:v>0.5</c:v>
                </c:pt>
                <c:pt idx="1">
                  <c:v>0.5</c:v>
                </c:pt>
                <c:pt idx="2">
                  <c:v>1</c:v>
                </c:pt>
                <c:pt idx="3">
                  <c:v>0.75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0.75</c:v>
                </c:pt>
                <c:pt idx="10">
                  <c:v>0.75</c:v>
                </c:pt>
                <c:pt idx="11">
                  <c:v>1</c:v>
                </c:pt>
                <c:pt idx="12">
                  <c:v>1</c:v>
                </c:pt>
                <c:pt idx="13">
                  <c:v>0.75</c:v>
                </c:pt>
                <c:pt idx="14">
                  <c:v>1</c:v>
                </c:pt>
                <c:pt idx="15">
                  <c:v>0.25</c:v>
                </c:pt>
                <c:pt idx="16">
                  <c:v>1</c:v>
                </c:pt>
                <c:pt idx="17">
                  <c:v>0.75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0.75</c:v>
                </c:pt>
                <c:pt idx="23">
                  <c:v>0.75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0.75</c:v>
                </c:pt>
                <c:pt idx="31">
                  <c:v>0.25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427968"/>
        <c:axId val="29470720"/>
      </c:lineChart>
      <c:catAx>
        <c:axId val="29427968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crossAx val="29470720"/>
        <c:crosses val="autoZero"/>
        <c:auto val="1"/>
        <c:lblAlgn val="ctr"/>
        <c:lblOffset val="100"/>
        <c:noMultiLvlLbl val="0"/>
      </c:catAx>
      <c:valAx>
        <c:axId val="294707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9427968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/>
              <a:t>Решаемость заданий (часть 1)</a:t>
            </a:r>
          </a:p>
        </c:rich>
      </c:tx>
      <c:layout>
        <c:manualLayout>
          <c:xMode val="edge"/>
          <c:yMode val="edge"/>
          <c:x val="0.3872503892045614"/>
          <c:y val="1.3774214779043859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hPercent val="35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5.7088513677688697E-2"/>
          <c:y val="0.13498658904363875"/>
          <c:w val="0.65995789395583504"/>
          <c:h val="0.60384784816470805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Статистика!$A$25</c:f>
              <c:strCache>
                <c:ptCount val="1"/>
                <c:pt idx="0">
                  <c:v>верно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Статистика!$B$24:$W$24</c:f>
              <c:numCache>
                <c:formatCode>General</c:formatCode>
                <c:ptCount val="2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</c:numCache>
            </c:numRef>
          </c:cat>
          <c:val>
            <c:numRef>
              <c:f>Статистика!$B$25:$W$25</c:f>
              <c:numCache>
                <c:formatCode>0.0%</c:formatCode>
                <c:ptCount val="22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1</c:v>
                </c:pt>
                <c:pt idx="10">
                  <c:v>0.5</c:v>
                </c:pt>
                <c:pt idx="11">
                  <c:v>0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</c:v>
                </c:pt>
                <c:pt idx="18">
                  <c:v>0.5</c:v>
                </c:pt>
                <c:pt idx="19">
                  <c:v>0.5</c:v>
                </c:pt>
                <c:pt idx="20">
                  <c:v>0.5</c:v>
                </c:pt>
                <c:pt idx="21">
                  <c:v>0.5</c:v>
                </c:pt>
              </c:numCache>
            </c:numRef>
          </c:val>
        </c:ser>
        <c:ser>
          <c:idx val="1"/>
          <c:order val="1"/>
          <c:tx>
            <c:strRef>
              <c:f>Статистика!$A$26</c:f>
              <c:strCache>
                <c:ptCount val="1"/>
                <c:pt idx="0">
                  <c:v>неверно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Статистика!$B$24:$W$24</c:f>
              <c:numCache>
                <c:formatCode>General</c:formatCode>
                <c:ptCount val="2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</c:numCache>
            </c:numRef>
          </c:cat>
          <c:val>
            <c:numRef>
              <c:f>Статистика!$B$26:$W$26</c:f>
              <c:numCache>
                <c:formatCode>0.0%</c:formatCode>
                <c:ptCount val="22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1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</c:v>
                </c:pt>
                <c:pt idx="10">
                  <c:v>0.5</c:v>
                </c:pt>
                <c:pt idx="11">
                  <c:v>1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1</c:v>
                </c:pt>
                <c:pt idx="18">
                  <c:v>0.5</c:v>
                </c:pt>
                <c:pt idx="19">
                  <c:v>0.5</c:v>
                </c:pt>
                <c:pt idx="20">
                  <c:v>0.5</c:v>
                </c:pt>
                <c:pt idx="21">
                  <c:v>0.5</c:v>
                </c:pt>
              </c:numCache>
            </c:numRef>
          </c:val>
        </c:ser>
        <c:ser>
          <c:idx val="2"/>
          <c:order val="2"/>
          <c:tx>
            <c:strRef>
              <c:f>Статистика!$A$27</c:f>
              <c:strCache>
                <c:ptCount val="1"/>
                <c:pt idx="0">
                  <c:v>нет ответа</c:v>
                </c:pt>
              </c:strCache>
            </c:strRef>
          </c:tx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Статистика!$B$24:$W$24</c:f>
              <c:numCache>
                <c:formatCode>General</c:formatCode>
                <c:ptCount val="2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</c:numCache>
            </c:numRef>
          </c:cat>
          <c:val>
            <c:numRef>
              <c:f>Статистика!$B$27:$W$27</c:f>
              <c:numCache>
                <c:formatCode>General</c:formatCode>
                <c:ptCount val="22"/>
              </c:numCache>
            </c:numRef>
          </c:val>
        </c:ser>
        <c:ser>
          <c:idx val="3"/>
          <c:order val="3"/>
          <c:tx>
            <c:strRef>
              <c:f>Статистика!$A$28</c:f>
              <c:strCache>
                <c:ptCount val="1"/>
                <c:pt idx="0">
                  <c:v>тема не изучена</c:v>
                </c:pt>
              </c:strCache>
            </c:strRef>
          </c:tx>
          <c:invertIfNegative val="0"/>
          <c:cat>
            <c:numRef>
              <c:f>Статистика!$B$24:$W$24</c:f>
              <c:numCache>
                <c:formatCode>General</c:formatCode>
                <c:ptCount val="2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</c:numCache>
            </c:numRef>
          </c:cat>
          <c:val>
            <c:numRef>
              <c:f>Статистика!$B$28:$W$28</c:f>
              <c:numCache>
                <c:formatCode>General</c:formatCode>
                <c:ptCount val="2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8653184"/>
        <c:axId val="88659072"/>
        <c:axId val="0"/>
      </c:bar3DChart>
      <c:catAx>
        <c:axId val="88653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ru-RU"/>
          </a:p>
        </c:txPr>
        <c:crossAx val="8865907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88659072"/>
        <c:scaling>
          <c:orientation val="minMax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minorGridlines>
          <c:spPr>
            <a:ln w="3175">
              <a:solidFill>
                <a:srgbClr val="000000"/>
              </a:solidFill>
              <a:prstDash val="solid"/>
            </a:ln>
          </c:spPr>
        </c:minorGridlines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ru-RU"/>
          </a:p>
        </c:txPr>
        <c:crossAx val="88653184"/>
        <c:crosses val="autoZero"/>
        <c:crossBetween val="between"/>
        <c:minorUnit val="0.05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3582244403603714"/>
          <c:y val="0.23247456605688641"/>
          <c:w val="0.13606096882429308"/>
          <c:h val="0.46109570140590428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ysClr val="windowText" lastClr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Решаемость заданий (часть 2)</a:t>
            </a:r>
          </a:p>
        </c:rich>
      </c:tx>
      <c:layout>
        <c:manualLayout>
          <c:xMode val="edge"/>
          <c:yMode val="edge"/>
          <c:x val="0.39333373328333959"/>
          <c:y val="1.4705882352941176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hPercent val="33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5.2381001098401318E-2"/>
          <c:y val="0.12058840847370243"/>
          <c:w val="0.7942864530193946"/>
          <c:h val="0.77941288403734499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Статистика!$A$57</c:f>
              <c:strCache>
                <c:ptCount val="1"/>
                <c:pt idx="0">
                  <c:v>3 балла</c:v>
                </c:pt>
              </c:strCache>
            </c:strRef>
          </c:tx>
          <c:invertIfNegative val="0"/>
          <c:cat>
            <c:numRef>
              <c:f>Статистика!$B$50:$G$50</c:f>
              <c:numCache>
                <c:formatCode>General</c:formatCode>
                <c:ptCount val="6"/>
                <c:pt idx="0">
                  <c:v>23</c:v>
                </c:pt>
                <c:pt idx="1">
                  <c:v>24</c:v>
                </c:pt>
                <c:pt idx="2">
                  <c:v>25</c:v>
                </c:pt>
                <c:pt idx="3">
                  <c:v>26</c:v>
                </c:pt>
                <c:pt idx="4">
                  <c:v>27</c:v>
                </c:pt>
                <c:pt idx="5">
                  <c:v>28</c:v>
                </c:pt>
              </c:numCache>
            </c:numRef>
          </c:cat>
          <c:val>
            <c:numRef>
              <c:f>Статистика!$B$57:$G$57</c:f>
              <c:numCache>
                <c:formatCode>0.0%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Статистика!$A$58</c:f>
              <c:strCache>
                <c:ptCount val="1"/>
                <c:pt idx="0">
                  <c:v>2 балла</c:v>
                </c:pt>
              </c:strCache>
            </c:strRef>
          </c:tx>
          <c:invertIfNegative val="0"/>
          <c:cat>
            <c:numRef>
              <c:f>Статистика!$B$50:$G$50</c:f>
              <c:numCache>
                <c:formatCode>General</c:formatCode>
                <c:ptCount val="6"/>
                <c:pt idx="0">
                  <c:v>23</c:v>
                </c:pt>
                <c:pt idx="1">
                  <c:v>24</c:v>
                </c:pt>
                <c:pt idx="2">
                  <c:v>25</c:v>
                </c:pt>
                <c:pt idx="3">
                  <c:v>26</c:v>
                </c:pt>
                <c:pt idx="4">
                  <c:v>27</c:v>
                </c:pt>
                <c:pt idx="5">
                  <c:v>28</c:v>
                </c:pt>
              </c:numCache>
            </c:numRef>
          </c:cat>
          <c:val>
            <c:numRef>
              <c:f>Статистика!$B$58:$G$58</c:f>
              <c:numCache>
                <c:formatCode>0.0%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0.5</c:v>
                </c:pt>
                <c:pt idx="3">
                  <c:v>0</c:v>
                </c:pt>
                <c:pt idx="4">
                  <c:v>0</c:v>
                </c:pt>
                <c:pt idx="5">
                  <c:v>0.5</c:v>
                </c:pt>
              </c:numCache>
            </c:numRef>
          </c:val>
        </c:ser>
        <c:ser>
          <c:idx val="2"/>
          <c:order val="2"/>
          <c:tx>
            <c:strRef>
              <c:f>Статистика!$A$59</c:f>
              <c:strCache>
                <c:ptCount val="1"/>
                <c:pt idx="0">
                  <c:v>1 балл</c:v>
                </c:pt>
              </c:strCache>
            </c:strRef>
          </c:tx>
          <c:invertIfNegative val="0"/>
          <c:cat>
            <c:numRef>
              <c:f>Статистика!$B$50:$G$50</c:f>
              <c:numCache>
                <c:formatCode>General</c:formatCode>
                <c:ptCount val="6"/>
                <c:pt idx="0">
                  <c:v>23</c:v>
                </c:pt>
                <c:pt idx="1">
                  <c:v>24</c:v>
                </c:pt>
                <c:pt idx="2">
                  <c:v>25</c:v>
                </c:pt>
                <c:pt idx="3">
                  <c:v>26</c:v>
                </c:pt>
                <c:pt idx="4">
                  <c:v>27</c:v>
                </c:pt>
                <c:pt idx="5">
                  <c:v>28</c:v>
                </c:pt>
              </c:numCache>
            </c:numRef>
          </c:cat>
          <c:val>
            <c:numRef>
              <c:f>Статистика!$B$59:$G$59</c:f>
              <c:numCache>
                <c:formatCode>0.0%</c:formatCode>
                <c:ptCount val="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0.5</c:v>
                </c:pt>
                <c:pt idx="5">
                  <c:v>0.5</c:v>
                </c:pt>
              </c:numCache>
            </c:numRef>
          </c:val>
        </c:ser>
        <c:ser>
          <c:idx val="3"/>
          <c:order val="3"/>
          <c:tx>
            <c:strRef>
              <c:f>Статистика!$A$60</c:f>
              <c:strCache>
                <c:ptCount val="1"/>
                <c:pt idx="0">
                  <c:v>0 баллов</c:v>
                </c:pt>
              </c:strCache>
            </c:strRef>
          </c:tx>
          <c:invertIfNegative val="0"/>
          <c:cat>
            <c:numRef>
              <c:f>Статистика!$B$50:$G$50</c:f>
              <c:numCache>
                <c:formatCode>General</c:formatCode>
                <c:ptCount val="6"/>
                <c:pt idx="0">
                  <c:v>23</c:v>
                </c:pt>
                <c:pt idx="1">
                  <c:v>24</c:v>
                </c:pt>
                <c:pt idx="2">
                  <c:v>25</c:v>
                </c:pt>
                <c:pt idx="3">
                  <c:v>26</c:v>
                </c:pt>
                <c:pt idx="4">
                  <c:v>27</c:v>
                </c:pt>
                <c:pt idx="5">
                  <c:v>28</c:v>
                </c:pt>
              </c:numCache>
            </c:numRef>
          </c:cat>
          <c:val>
            <c:numRef>
              <c:f>Статистика!$B$60:$G$60</c:f>
              <c:numCache>
                <c:formatCode>0.0%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0.5</c:v>
                </c:pt>
                <c:pt idx="3">
                  <c:v>1</c:v>
                </c:pt>
                <c:pt idx="4">
                  <c:v>0.5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8515712"/>
        <c:axId val="88517248"/>
        <c:axId val="0"/>
      </c:bar3DChart>
      <c:catAx>
        <c:axId val="88515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885172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8517248"/>
        <c:scaling>
          <c:orientation val="minMax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minorGridlines>
          <c:spPr>
            <a:ln w="3175">
              <a:solidFill>
                <a:srgbClr val="000000"/>
              </a:solidFill>
              <a:prstDash val="solid"/>
            </a:ln>
          </c:spPr>
        </c:minorGridlines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88515712"/>
        <c:crosses val="autoZero"/>
        <c:crossBetween val="between"/>
        <c:minorUnit val="0.05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5619127609048862"/>
          <c:y val="0.41470649992280373"/>
          <c:w val="0.1361905761779777"/>
          <c:h val="0.2852944264319901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Решаемость заданий (часть 3)</a:t>
            </a:r>
          </a:p>
        </c:rich>
      </c:tx>
      <c:layout>
        <c:manualLayout>
          <c:xMode val="edge"/>
          <c:yMode val="edge"/>
          <c:x val="0.38798856053384173"/>
          <c:y val="1.3054830287206266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hPercent val="39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5.2430886558627265E-2"/>
          <c:y val="9.921671018276762E-2"/>
          <c:w val="0.79408960915157289"/>
          <c:h val="0.81201044386422971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Статистика!$A$82</c:f>
              <c:strCache>
                <c:ptCount val="1"/>
                <c:pt idx="0">
                  <c:v>6 баллов</c:v>
                </c:pt>
              </c:strCache>
            </c:strRef>
          </c:tx>
          <c:invertIfNegative val="0"/>
          <c:cat>
            <c:numRef>
              <c:f>Статистика!$B$81:$E$81</c:f>
              <c:numCache>
                <c:formatCode>General</c:formatCode>
                <c:ptCount val="4"/>
                <c:pt idx="0">
                  <c:v>29</c:v>
                </c:pt>
                <c:pt idx="1">
                  <c:v>30</c:v>
                </c:pt>
                <c:pt idx="2">
                  <c:v>31</c:v>
                </c:pt>
                <c:pt idx="3">
                  <c:v>32</c:v>
                </c:pt>
              </c:numCache>
            </c:numRef>
          </c:cat>
          <c:val>
            <c:numRef>
              <c:f>Статистика!$B$82:$E$82</c:f>
            </c:numRef>
          </c:val>
        </c:ser>
        <c:ser>
          <c:idx val="1"/>
          <c:order val="1"/>
          <c:tx>
            <c:strRef>
              <c:f>Статистика!$A$83</c:f>
              <c:strCache>
                <c:ptCount val="1"/>
                <c:pt idx="0">
                  <c:v>5 баллов</c:v>
                </c:pt>
              </c:strCache>
            </c:strRef>
          </c:tx>
          <c:invertIfNegative val="0"/>
          <c:cat>
            <c:numRef>
              <c:f>Статистика!$B$81:$E$81</c:f>
              <c:numCache>
                <c:formatCode>General</c:formatCode>
                <c:ptCount val="4"/>
                <c:pt idx="0">
                  <c:v>29</c:v>
                </c:pt>
                <c:pt idx="1">
                  <c:v>30</c:v>
                </c:pt>
                <c:pt idx="2">
                  <c:v>31</c:v>
                </c:pt>
                <c:pt idx="3">
                  <c:v>32</c:v>
                </c:pt>
              </c:numCache>
            </c:numRef>
          </c:cat>
          <c:val>
            <c:numRef>
              <c:f>Статистика!$B$83:$E$83</c:f>
            </c:numRef>
          </c:val>
        </c:ser>
        <c:ser>
          <c:idx val="2"/>
          <c:order val="2"/>
          <c:tx>
            <c:strRef>
              <c:f>Статистика!$A$84</c:f>
              <c:strCache>
                <c:ptCount val="1"/>
                <c:pt idx="0">
                  <c:v>4 балла</c:v>
                </c:pt>
              </c:strCache>
            </c:strRef>
          </c:tx>
          <c:invertIfNegative val="0"/>
          <c:cat>
            <c:numRef>
              <c:f>Статистика!$B$81:$E$81</c:f>
              <c:numCache>
                <c:formatCode>General</c:formatCode>
                <c:ptCount val="4"/>
                <c:pt idx="0">
                  <c:v>29</c:v>
                </c:pt>
                <c:pt idx="1">
                  <c:v>30</c:v>
                </c:pt>
                <c:pt idx="2">
                  <c:v>31</c:v>
                </c:pt>
                <c:pt idx="3">
                  <c:v>32</c:v>
                </c:pt>
              </c:numCache>
            </c:numRef>
          </c:cat>
          <c:val>
            <c:numRef>
              <c:f>Статистика!$B$84:$E$84</c:f>
            </c:numRef>
          </c:val>
        </c:ser>
        <c:ser>
          <c:idx val="3"/>
          <c:order val="3"/>
          <c:tx>
            <c:strRef>
              <c:f>Статистика!$A$85</c:f>
              <c:strCache>
                <c:ptCount val="1"/>
                <c:pt idx="0">
                  <c:v>3 балла</c:v>
                </c:pt>
              </c:strCache>
            </c:strRef>
          </c:tx>
          <c:spPr>
            <a:solidFill>
              <a:srgbClr val="CC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Статистика!$B$81:$E$81</c:f>
              <c:numCache>
                <c:formatCode>General</c:formatCode>
                <c:ptCount val="4"/>
                <c:pt idx="0">
                  <c:v>29</c:v>
                </c:pt>
                <c:pt idx="1">
                  <c:v>30</c:v>
                </c:pt>
                <c:pt idx="2">
                  <c:v>31</c:v>
                </c:pt>
                <c:pt idx="3">
                  <c:v>32</c:v>
                </c:pt>
              </c:numCache>
            </c:numRef>
          </c:cat>
          <c:val>
            <c:numRef>
              <c:f>Статистика!$B$85:$E$85</c:f>
              <c:numCache>
                <c:formatCode>0.0%</c:formatCode>
                <c:ptCount val="4"/>
                <c:pt idx="0">
                  <c:v>0.5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4"/>
          <c:order val="4"/>
          <c:tx>
            <c:strRef>
              <c:f>Статистика!$A$86</c:f>
              <c:strCache>
                <c:ptCount val="1"/>
                <c:pt idx="0">
                  <c:v>2 балла</c:v>
                </c:pt>
              </c:strCache>
            </c:strRef>
          </c:tx>
          <c:spPr>
            <a:solidFill>
              <a:srgbClr val="6600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Статистика!$B$81:$E$81</c:f>
              <c:numCache>
                <c:formatCode>General</c:formatCode>
                <c:ptCount val="4"/>
                <c:pt idx="0">
                  <c:v>29</c:v>
                </c:pt>
                <c:pt idx="1">
                  <c:v>30</c:v>
                </c:pt>
                <c:pt idx="2">
                  <c:v>31</c:v>
                </c:pt>
                <c:pt idx="3">
                  <c:v>32</c:v>
                </c:pt>
              </c:numCache>
            </c:numRef>
          </c:cat>
          <c:val>
            <c:numRef>
              <c:f>Статистика!$B$86:$E$86</c:f>
              <c:numCache>
                <c:formatCode>0.0%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5"/>
          <c:order val="5"/>
          <c:tx>
            <c:strRef>
              <c:f>Статистика!$A$87</c:f>
              <c:strCache>
                <c:ptCount val="1"/>
                <c:pt idx="0">
                  <c:v>1 балл</c:v>
                </c:pt>
              </c:strCache>
            </c:strRef>
          </c:tx>
          <c:spPr>
            <a:solidFill>
              <a:srgbClr val="FF808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Статистика!$B$81:$E$81</c:f>
              <c:numCache>
                <c:formatCode>General</c:formatCode>
                <c:ptCount val="4"/>
                <c:pt idx="0">
                  <c:v>29</c:v>
                </c:pt>
                <c:pt idx="1">
                  <c:v>30</c:v>
                </c:pt>
                <c:pt idx="2">
                  <c:v>31</c:v>
                </c:pt>
                <c:pt idx="3">
                  <c:v>32</c:v>
                </c:pt>
              </c:numCache>
            </c:numRef>
          </c:cat>
          <c:val>
            <c:numRef>
              <c:f>Статистика!$B$87:$E$87</c:f>
              <c:numCache>
                <c:formatCode>0.0%</c:formatCode>
                <c:ptCount val="4"/>
                <c:pt idx="0">
                  <c:v>0</c:v>
                </c:pt>
                <c:pt idx="1">
                  <c:v>0.5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6"/>
          <c:order val="6"/>
          <c:tx>
            <c:strRef>
              <c:f>Статистика!$A$88</c:f>
              <c:strCache>
                <c:ptCount val="1"/>
                <c:pt idx="0">
                  <c:v>0 баллов</c:v>
                </c:pt>
              </c:strCache>
            </c:strRef>
          </c:tx>
          <c:spPr>
            <a:solidFill>
              <a:srgbClr val="0066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Статистика!$B$81:$E$81</c:f>
              <c:numCache>
                <c:formatCode>General</c:formatCode>
                <c:ptCount val="4"/>
                <c:pt idx="0">
                  <c:v>29</c:v>
                </c:pt>
                <c:pt idx="1">
                  <c:v>30</c:v>
                </c:pt>
                <c:pt idx="2">
                  <c:v>31</c:v>
                </c:pt>
                <c:pt idx="3">
                  <c:v>32</c:v>
                </c:pt>
              </c:numCache>
            </c:numRef>
          </c:cat>
          <c:val>
            <c:numRef>
              <c:f>Статистика!$B$88:$E$88</c:f>
              <c:numCache>
                <c:formatCode>0.0%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0.5</c:v>
                </c:pt>
                <c:pt idx="3">
                  <c:v>0</c:v>
                </c:pt>
              </c:numCache>
            </c:numRef>
          </c:val>
        </c:ser>
        <c:ser>
          <c:idx val="7"/>
          <c:order val="7"/>
          <c:tx>
            <c:strRef>
              <c:f>Статистика!$A$89</c:f>
              <c:strCache>
                <c:ptCount val="1"/>
                <c:pt idx="0">
                  <c:v>нет ответа</c:v>
                </c:pt>
              </c:strCache>
            </c:strRef>
          </c:tx>
          <c:spPr>
            <a:solidFill>
              <a:srgbClr val="CCCC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Статистика!$B$81:$E$81</c:f>
              <c:numCache>
                <c:formatCode>General</c:formatCode>
                <c:ptCount val="4"/>
                <c:pt idx="0">
                  <c:v>29</c:v>
                </c:pt>
                <c:pt idx="1">
                  <c:v>30</c:v>
                </c:pt>
                <c:pt idx="2">
                  <c:v>31</c:v>
                </c:pt>
                <c:pt idx="3">
                  <c:v>32</c:v>
                </c:pt>
              </c:numCache>
            </c:numRef>
          </c:cat>
          <c:val>
            <c:numRef>
              <c:f>Статистика!$B$89:$E$89</c:f>
              <c:numCache>
                <c:formatCode>0.0%</c:formatCode>
                <c:ptCount val="4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0077440"/>
        <c:axId val="90087424"/>
        <c:axId val="0"/>
      </c:bar3DChart>
      <c:catAx>
        <c:axId val="90077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900874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0087424"/>
        <c:scaling>
          <c:orientation val="minMax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minorGridlines>
          <c:spPr>
            <a:ln w="3175">
              <a:solidFill>
                <a:srgbClr val="000000"/>
              </a:solidFill>
              <a:prstDash val="solid"/>
            </a:ln>
          </c:spPr>
        </c:minorGridlines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90077440"/>
        <c:crosses val="autoZero"/>
        <c:crossBetween val="between"/>
        <c:minorUnit val="0.05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5700667302192568"/>
          <c:y val="0.34986945169712796"/>
          <c:w val="0.13632030505243087"/>
          <c:h val="0.37859007832898167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Лист1!$C$1:$C$2</c:f>
              <c:strCache>
                <c:ptCount val="1"/>
                <c:pt idx="0">
                  <c:v>Сынау имтиханы билгесе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Лист1!$B$3:$B$6</c:f>
              <c:strCache>
                <c:ptCount val="4"/>
                <c:pt idx="0">
                  <c:v>Гибадуллин Айдар </c:v>
                </c:pt>
                <c:pt idx="1">
                  <c:v>Низамеева Раиля</c:v>
                </c:pt>
                <c:pt idx="2">
                  <c:v>Салихов Фаниль</c:v>
                </c:pt>
                <c:pt idx="3">
                  <c:v>Шайдуллин Зульфат</c:v>
                </c:pt>
              </c:strCache>
            </c:strRef>
          </c:cat>
          <c:val>
            <c:numRef>
              <c:f>Лист1!$C$3:$C$6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Мәктәптә уздырылган сынау билгесе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Лист1!$B$3:$B$6</c:f>
              <c:strCache>
                <c:ptCount val="4"/>
                <c:pt idx="0">
                  <c:v>Гибадуллин Айдар </c:v>
                </c:pt>
                <c:pt idx="1">
                  <c:v>Низамеева Раиля</c:v>
                </c:pt>
                <c:pt idx="2">
                  <c:v>Салихов Фаниль</c:v>
                </c:pt>
                <c:pt idx="3">
                  <c:v>Шайдуллин Зульфат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231168"/>
        <c:axId val="30287360"/>
      </c:barChart>
      <c:catAx>
        <c:axId val="30231168"/>
        <c:scaling>
          <c:orientation val="minMax"/>
        </c:scaling>
        <c:delete val="0"/>
        <c:axPos val="b"/>
        <c:majorTickMark val="out"/>
        <c:minorTickMark val="none"/>
        <c:tickLblPos val="nextTo"/>
        <c:crossAx val="30287360"/>
        <c:crosses val="autoZero"/>
        <c:auto val="1"/>
        <c:lblAlgn val="ctr"/>
        <c:lblOffset val="100"/>
        <c:noMultiLvlLbl val="0"/>
      </c:catAx>
      <c:valAx>
        <c:axId val="30287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2311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0.39426</cdr:x>
      <cdr:y>0.42512</cdr:y>
    </cdr:from>
    <cdr:to>
      <cdr:x>0.41507</cdr:x>
      <cdr:y>0.4769</cdr:y>
    </cdr:to>
    <cdr:sp macro="" textlink="">
      <cdr:nvSpPr>
        <cdr:cNvPr id="1126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953826" y="1477093"/>
          <a:ext cx="208426" cy="1795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endParaRPr lang="ru-RU" sz="1200" b="0" i="0" u="none" strike="noStrike" baseline="0">
            <a:solidFill>
              <a:srgbClr val="000000"/>
            </a:solidFill>
            <a:latin typeface="Arial Cyr"/>
            <a:cs typeface="Arial Cyr"/>
          </a:endParaRPr>
        </a:p>
        <a:p xmlns:a="http://schemas.openxmlformats.org/drawingml/2006/main">
          <a:pPr algn="ctr" rtl="0">
            <a:defRPr sz="1000"/>
          </a:pPr>
          <a:endParaRPr lang="ru-RU" sz="1200" b="0" i="0" u="none" strike="noStrike" baseline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0.44973</cdr:x>
      <cdr:y>0.47501</cdr:y>
    </cdr:from>
    <cdr:to>
      <cdr:x>0.47425</cdr:x>
      <cdr:y>0.53446</cdr:y>
    </cdr:to>
    <cdr:sp macro="" textlink="">
      <cdr:nvSpPr>
        <cdr:cNvPr id="819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505350" y="1546004"/>
          <a:ext cx="245409" cy="1931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endParaRPr lang="ru-RU" sz="1200" b="0" i="0" u="none" strike="noStrike" baseline="0">
            <a:solidFill>
              <a:srgbClr val="000000"/>
            </a:solidFill>
            <a:latin typeface="Arial Cyr"/>
            <a:cs typeface="Arial Cyr"/>
          </a:endParaRPr>
        </a:p>
        <a:p xmlns:a="http://schemas.openxmlformats.org/drawingml/2006/main">
          <a:pPr algn="ctr" rtl="0">
            <a:defRPr sz="1000"/>
          </a:pPr>
          <a:endParaRPr lang="ru-RU" sz="1200" b="0" i="0" u="none" strike="noStrike" baseline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0.46385</cdr:x>
      <cdr:y>0.46372</cdr:y>
    </cdr:from>
    <cdr:to>
      <cdr:x>0.4891</cdr:x>
      <cdr:y>0.52751</cdr:y>
    </cdr:to>
    <cdr:sp macro="" textlink="">
      <cdr:nvSpPr>
        <cdr:cNvPr id="92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42231" y="1699277"/>
          <a:ext cx="252603" cy="23333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endParaRPr lang="ru-RU" sz="1200" b="0" i="0" u="none" strike="noStrike" baseline="0">
            <a:solidFill>
              <a:srgbClr val="000000"/>
            </a:solidFill>
            <a:latin typeface="Arial Cyr"/>
            <a:cs typeface="Arial Cyr"/>
          </a:endParaRPr>
        </a:p>
        <a:p xmlns:a="http://schemas.openxmlformats.org/drawingml/2006/main">
          <a:pPr algn="ctr" rtl="0">
            <a:defRPr sz="1000"/>
          </a:pPr>
          <a:endParaRPr lang="ru-RU" sz="1200" b="0" i="0" u="none" strike="noStrike" baseline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D2B8035-0DBD-46A4-AEBA-7A427F61311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480E7E2-1EFA-4F52-ADD7-F1B519FAD598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8035-0DBD-46A4-AEBA-7A427F61311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0E7E2-1EFA-4F52-ADD7-F1B519FAD5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8035-0DBD-46A4-AEBA-7A427F61311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0E7E2-1EFA-4F52-ADD7-F1B519FAD5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8035-0DBD-46A4-AEBA-7A427F61311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0E7E2-1EFA-4F52-ADD7-F1B519FAD59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8035-0DBD-46A4-AEBA-7A427F61311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0E7E2-1EFA-4F52-ADD7-F1B519FAD5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8035-0DBD-46A4-AEBA-7A427F61311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0E7E2-1EFA-4F52-ADD7-F1B519FAD5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8035-0DBD-46A4-AEBA-7A427F61311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0E7E2-1EFA-4F52-ADD7-F1B519FAD5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8035-0DBD-46A4-AEBA-7A427F61311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0E7E2-1EFA-4F52-ADD7-F1B519FAD598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8035-0DBD-46A4-AEBA-7A427F61311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0E7E2-1EFA-4F52-ADD7-F1B519FAD5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8035-0DBD-46A4-AEBA-7A427F61311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0E7E2-1EFA-4F52-ADD7-F1B519FAD5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8035-0DBD-46A4-AEBA-7A427F61311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0E7E2-1EFA-4F52-ADD7-F1B519FAD5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D2B8035-0DBD-46A4-AEBA-7A427F61311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480E7E2-1EFA-4F52-ADD7-F1B519FAD59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4293096"/>
            <a:ext cx="3309803" cy="1260629"/>
          </a:xfrm>
        </p:spPr>
        <p:txBody>
          <a:bodyPr>
            <a:normAutofit fontScale="25000" lnSpcReduction="20000"/>
          </a:bodyPr>
          <a:lstStyle/>
          <a:p>
            <a:pPr lvl="0" algn="ctr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6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Давликеевская</a:t>
            </a: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основная общеобразовательная школа» </a:t>
            </a:r>
          </a:p>
          <a:p>
            <a:pPr lvl="0" algn="ctr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ru-RU" sz="6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Апастовского</a:t>
            </a: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РТ</a:t>
            </a:r>
          </a:p>
          <a:p>
            <a:pPr lvl="0" algn="r">
              <a:spcBef>
                <a:spcPts val="600"/>
              </a:spcBef>
              <a:buClr>
                <a:srgbClr val="B13F9A"/>
              </a:buClr>
              <a:buSzPct val="73000"/>
            </a:pPr>
            <a:endParaRPr lang="ru-RU" sz="6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>
              <a:spcBef>
                <a:spcPts val="600"/>
              </a:spcBef>
              <a:buClr>
                <a:srgbClr val="B13F9A"/>
              </a:buClr>
              <a:buSzPct val="73000"/>
            </a:pPr>
            <a:endParaRPr lang="ru-RU" sz="6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ЗДУВР </a:t>
            </a:r>
            <a:r>
              <a:rPr lang="ru-RU" sz="6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Л.И.Гарифуллина</a:t>
            </a:r>
            <a:endParaRPr lang="ru-RU" sz="6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>
              <a:spcBef>
                <a:spcPts val="600"/>
              </a:spcBef>
              <a:buClr>
                <a:srgbClr val="B13F9A"/>
              </a:buClr>
              <a:buSzPct val="73000"/>
            </a:pPr>
            <a:endParaRPr lang="ru-RU" sz="6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-180528" y="1196752"/>
            <a:ext cx="4896543" cy="28083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Система работы по подготовке </a:t>
            </a:r>
            <a:b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 ОГЭ в 2016-2017 учебном году</a:t>
            </a:r>
            <a:endParaRPr kumimoji="0" lang="ru-RU" sz="4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s://edu.tatar.ru/upload/organization/3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8640"/>
            <a:ext cx="309634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885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96752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Участники образовательного процесса, задействованных в подготовке: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852936"/>
            <a:ext cx="6777317" cy="3508977"/>
          </a:xfrm>
        </p:spPr>
        <p:txBody>
          <a:bodyPr/>
          <a:lstStyle/>
          <a:p>
            <a:r>
              <a:rPr lang="ru-RU" dirty="0"/>
              <a:t>Классный руководитель 9 класса</a:t>
            </a:r>
          </a:p>
          <a:p>
            <a:r>
              <a:rPr lang="ru-RU" dirty="0"/>
              <a:t>Обучающиеся 9 класса </a:t>
            </a:r>
          </a:p>
          <a:p>
            <a:r>
              <a:rPr lang="ru-RU" dirty="0"/>
              <a:t>Родители (законные представители)</a:t>
            </a:r>
          </a:p>
          <a:p>
            <a:r>
              <a:rPr lang="ru-RU" dirty="0"/>
              <a:t>Учителя-предметники</a:t>
            </a:r>
          </a:p>
          <a:p>
            <a:r>
              <a:rPr lang="ru-RU" dirty="0"/>
              <a:t>Администрация школы</a:t>
            </a:r>
          </a:p>
          <a:p>
            <a:r>
              <a:rPr lang="ru-RU" dirty="0"/>
              <a:t>Психологическая служба района</a:t>
            </a:r>
          </a:p>
          <a:p>
            <a:pPr marL="6858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734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27664"/>
            <a:ext cx="820891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Основные направления работы администрации по подготовке к итоговой аттестации в форме ОГЭ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Проведение тематических педагогических советов. </a:t>
            </a:r>
          </a:p>
          <a:p>
            <a:r>
              <a:rPr lang="ru-RU" dirty="0"/>
              <a:t>Проведение тематических родительских собраний. </a:t>
            </a:r>
          </a:p>
          <a:p>
            <a:r>
              <a:rPr lang="ru-RU" dirty="0"/>
              <a:t>Проведение индивидуальных консультаций с обучающимися. </a:t>
            </a:r>
          </a:p>
          <a:p>
            <a:r>
              <a:rPr lang="ru-RU" dirty="0"/>
              <a:t>Совещание при директоре. План работы по подготовке к ОГЭ, отчет о проделанной работе.</a:t>
            </a:r>
          </a:p>
          <a:p>
            <a:r>
              <a:rPr lang="ru-RU" dirty="0"/>
              <a:t>Подготовка графика консультаций с обучающимися (по предметам). </a:t>
            </a:r>
          </a:p>
          <a:p>
            <a:r>
              <a:rPr lang="ru-RU" dirty="0"/>
              <a:t>Посещение администрацией уроков с целью контроля за организацией работы учителей по подготовке к ОГЭ.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949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24744"/>
            <a:ext cx="79208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Основные направления работы администрации по подготовке к итоговой аттестации в форме ОГЭ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Формирование и диагностика базы данных выпускного класса. Организация работы с «группой риска», закрепление наставников</a:t>
            </a:r>
          </a:p>
          <a:p>
            <a:r>
              <a:rPr lang="ru-RU" dirty="0"/>
              <a:t>Подготовка и обновление тематического стенда по ОГЭ, размещение материалов на сайте школы</a:t>
            </a:r>
          </a:p>
          <a:p>
            <a:r>
              <a:rPr lang="ru-RU" dirty="0"/>
              <a:t>Создание банка </a:t>
            </a:r>
            <a:r>
              <a:rPr lang="ru-RU" dirty="0" err="1"/>
              <a:t>КИМов</a:t>
            </a:r>
            <a:r>
              <a:rPr lang="ru-RU" dirty="0"/>
              <a:t> прошлых лет, методической литературы, сборников для подготовки к ОГЭ по различным предметам в бумажном и в электронном виде.</a:t>
            </a:r>
          </a:p>
          <a:p>
            <a:r>
              <a:rPr lang="ru-RU" dirty="0"/>
              <a:t>Организация работы кабинета ИВТ для доступа обучающихся во внеурочное время.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6621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027664"/>
            <a:ext cx="76328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Вопросы ОГЭ на педагогических советах и совещаниях при директоре в течение учебного года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2323652"/>
            <a:ext cx="7272924" cy="3841652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Анализ результатов ОГЭ прошлого учебного года (август). </a:t>
            </a:r>
          </a:p>
          <a:p>
            <a:r>
              <a:rPr lang="ru-RU" dirty="0"/>
              <a:t>Разработка плана подготовки школы к итоговой аттестации в форме ОГЭ (август). </a:t>
            </a:r>
          </a:p>
          <a:p>
            <a:r>
              <a:rPr lang="ru-RU" dirty="0"/>
              <a:t>Информация об участии ГИА по предметам (октябрь). </a:t>
            </a:r>
          </a:p>
          <a:p>
            <a:r>
              <a:rPr lang="ru-RU" dirty="0"/>
              <a:t>Утверждение плана подготовки школы к итоговой аттестации в форме ОГЭ (сентябрь). </a:t>
            </a:r>
          </a:p>
          <a:p>
            <a:r>
              <a:rPr lang="ru-RU" dirty="0"/>
              <a:t>Информация о графике проведении пробных работ в течение года по плану (октябрь). </a:t>
            </a:r>
          </a:p>
          <a:p>
            <a:r>
              <a:rPr lang="ru-RU" dirty="0"/>
              <a:t>Отчет о результатах пробных экзаменов в форме ОГЭ (декабрь, апрель).</a:t>
            </a:r>
          </a:p>
          <a:p>
            <a:r>
              <a:rPr lang="ru-RU" dirty="0"/>
              <a:t>Отчет ответственного за проведение ОГЭ о мероприятиях по информированию обучающихся, родителей (лиц, их заменяющих), о формировании базы данных выпускного класса (январь). </a:t>
            </a:r>
          </a:p>
          <a:p>
            <a:r>
              <a:rPr lang="ru-RU" dirty="0"/>
              <a:t>Отчет ЗДУВР о ходе подготовки к итоговой аттестации в форме ГИА (февраль). </a:t>
            </a:r>
          </a:p>
          <a:p>
            <a:r>
              <a:rPr lang="ru-RU" dirty="0"/>
              <a:t>Допуск обучающихся 9-го класса к итоговой аттестации в форме ГИА (май).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421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024744" cy="11430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График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консультаций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773395"/>
              </p:ext>
            </p:extLst>
          </p:nvPr>
        </p:nvGraphicFramePr>
        <p:xfrm>
          <a:off x="755576" y="1268760"/>
          <a:ext cx="7128791" cy="5196397"/>
        </p:xfrm>
        <a:graphic>
          <a:graphicData uri="http://schemas.openxmlformats.org/drawingml/2006/table">
            <a:tbl>
              <a:tblPr firstRow="1" firstCol="1" bandRow="1"/>
              <a:tblGrid>
                <a:gridCol w="497549"/>
                <a:gridCol w="2326111"/>
                <a:gridCol w="2328346"/>
                <a:gridCol w="1976785"/>
              </a:tblGrid>
              <a:tr h="5422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предметов, по которым сдает ОГЭ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недели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35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Гибадуллин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Айдар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Ленарович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Татарский язык </a:t>
                      </a:r>
                      <a:endParaRPr lang="tt-RU" sz="1400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Понидел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ьник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Вторник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Среда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Четверг</a:t>
                      </a:r>
                      <a:r>
                        <a:rPr lang="tt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Пятница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35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20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Салихов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Фаниль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Талгатович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Русский язык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Татарский язык </a:t>
                      </a:r>
                      <a:endParaRPr lang="tt-RU" sz="1400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Понидел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ьник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Вторник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Среда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Четверг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Пятница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35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Низамиева Раиля Рамисовна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Татарский </a:t>
                      </a:r>
                      <a:r>
                        <a:rPr lang="tt-RU" sz="14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Понидел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ьник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Вторник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Среда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Четверг</a:t>
                      </a:r>
                      <a:r>
                        <a:rPr lang="tt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Пятница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35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Шайдуллин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Зульфат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Фирдусович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Татарский </a:t>
                      </a:r>
                      <a:r>
                        <a:rPr lang="tt-RU" sz="14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Понидельник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Вторник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Среда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Четверг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Пятница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73" marR="49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30438" y="23241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795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416824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Результат пробного экзамена по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математике (20.10.2016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463509"/>
              </p:ext>
            </p:extLst>
          </p:nvPr>
        </p:nvGraphicFramePr>
        <p:xfrm>
          <a:off x="395536" y="1700808"/>
          <a:ext cx="8424933" cy="2060808"/>
        </p:xfrm>
        <a:graphic>
          <a:graphicData uri="http://schemas.openxmlformats.org/drawingml/2006/table">
            <a:tbl>
              <a:tblPr/>
              <a:tblGrid>
                <a:gridCol w="1216700"/>
                <a:gridCol w="1107857"/>
                <a:gridCol w="911260"/>
                <a:gridCol w="911260"/>
                <a:gridCol w="1063137"/>
                <a:gridCol w="1063137"/>
                <a:gridCol w="1075791"/>
                <a:gridCol w="1075791"/>
              </a:tblGrid>
              <a:tr h="79208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Общее количество выпускников 9 класса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% детей, участвующих в экзамене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Процент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Результат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Качество знаний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"5"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"4"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"3"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"2"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Средний балл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2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     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100%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25 %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50 %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25 %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9253659"/>
              </p:ext>
            </p:extLst>
          </p:nvPr>
        </p:nvGraphicFramePr>
        <p:xfrm>
          <a:off x="1331640" y="3861048"/>
          <a:ext cx="633670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8048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Результат пробного экзамена по Русскому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язык(20.11.2016)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2678114"/>
              </p:ext>
            </p:extLst>
          </p:nvPr>
        </p:nvGraphicFramePr>
        <p:xfrm>
          <a:off x="683568" y="1700808"/>
          <a:ext cx="7560837" cy="2008692"/>
        </p:xfrm>
        <a:graphic>
          <a:graphicData uri="http://schemas.openxmlformats.org/drawingml/2006/table">
            <a:tbl>
              <a:tblPr firstRow="1" firstCol="1" bandRow="1"/>
              <a:tblGrid>
                <a:gridCol w="1091910"/>
                <a:gridCol w="994229"/>
                <a:gridCol w="817797"/>
                <a:gridCol w="817797"/>
                <a:gridCol w="954097"/>
                <a:gridCol w="954097"/>
                <a:gridCol w="965455"/>
                <a:gridCol w="965455"/>
              </a:tblGrid>
              <a:tr h="3578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Общее количество выпускников 9 класса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 детей, участвующих в экзамене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Процент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Результат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Качество знаний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11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"5"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"4"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"3"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"2"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1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4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50 %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50 %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0 %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3724953"/>
              </p:ext>
            </p:extLst>
          </p:nvPr>
        </p:nvGraphicFramePr>
        <p:xfrm>
          <a:off x="1475656" y="4045967"/>
          <a:ext cx="6336704" cy="2821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6988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Результат пробного экзамена по Русскому язык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(20.11.2015)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7531044"/>
              </p:ext>
            </p:extLst>
          </p:nvPr>
        </p:nvGraphicFramePr>
        <p:xfrm>
          <a:off x="467544" y="2204864"/>
          <a:ext cx="8208913" cy="4067488"/>
        </p:xfrm>
        <a:graphic>
          <a:graphicData uri="http://schemas.openxmlformats.org/drawingml/2006/table">
            <a:tbl>
              <a:tblPr firstRow="1" firstCol="1" bandRow="1"/>
              <a:tblGrid>
                <a:gridCol w="374625"/>
                <a:gridCol w="1631424"/>
                <a:gridCol w="1001297"/>
                <a:gridCol w="1000434"/>
                <a:gridCol w="889946"/>
                <a:gridCol w="1112648"/>
                <a:gridCol w="434184"/>
                <a:gridCol w="1028919"/>
                <a:gridCol w="735436"/>
              </a:tblGrid>
              <a:tr h="193969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Century Schoolbook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Century Schoolbook"/>
                          <a:cs typeface="Times New Roman"/>
                        </a:rPr>
                        <a:t>№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Ф.И.О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Изложение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  ( максимум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7 баллов)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Тест 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(максимум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 13 баллов)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Сочинение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( максимум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Century Schoolbook"/>
                          <a:cs typeface="Times New Roman"/>
                        </a:rPr>
                        <a:t> </a:t>
                      </a: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9 баллов)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Грамотность 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( максимум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Century Schoolbook"/>
                          <a:cs typeface="Times New Roman"/>
                        </a:rPr>
                        <a:t> </a:t>
                      </a: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10 баллов)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Факт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Всего баллов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(максимум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 39 баллов)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оценка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1.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 err="1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Гибадуллин</a:t>
                      </a: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 </a:t>
                      </a:r>
                      <a:r>
                        <a:rPr lang="ru-RU" sz="1600" kern="100" dirty="0" smtClean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Айдар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0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15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3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0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2.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 err="1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Низамеева</a:t>
                      </a: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 </a:t>
                      </a:r>
                      <a:endParaRPr lang="ru-RU" sz="1600" kern="100" dirty="0" smtClean="0">
                        <a:effectLst/>
                        <a:latin typeface="Times New Roman"/>
                        <a:ea typeface="Andale Sans U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 err="1" smtClean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Раиля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11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34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5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3.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Салихов </a:t>
                      </a:r>
                      <a:r>
                        <a:rPr lang="ru-RU" sz="1600" kern="100" dirty="0" err="1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Фаниль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7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8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30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0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4.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Шайдуллин Зульфат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5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11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8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24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Andale Sans UI"/>
                          <a:cs typeface="Times New Roman"/>
                        </a:rPr>
                        <a:t>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93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6637468" cy="1362075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Диагностическая работа по биологии  ( ОГЭ 20.12.2016) </a:t>
            </a:r>
            <a:r>
              <a:rPr lang="ru-RU" dirty="0"/>
              <a:t>					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3628248"/>
              </p:ext>
            </p:extLst>
          </p:nvPr>
        </p:nvGraphicFramePr>
        <p:xfrm>
          <a:off x="467544" y="2852936"/>
          <a:ext cx="3765029" cy="2011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9686736"/>
              </p:ext>
            </p:extLst>
          </p:nvPr>
        </p:nvGraphicFramePr>
        <p:xfrm>
          <a:off x="4283968" y="2924944"/>
          <a:ext cx="4572000" cy="3175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024811"/>
              </p:ext>
            </p:extLst>
          </p:nvPr>
        </p:nvGraphicFramePr>
        <p:xfrm>
          <a:off x="1187624" y="1700808"/>
          <a:ext cx="6840762" cy="922854"/>
        </p:xfrm>
        <a:graphic>
          <a:graphicData uri="http://schemas.openxmlformats.org/drawingml/2006/table">
            <a:tbl>
              <a:tblPr/>
              <a:tblGrid>
                <a:gridCol w="2243177"/>
                <a:gridCol w="917663"/>
                <a:gridCol w="917663"/>
                <a:gridCol w="917663"/>
                <a:gridCol w="917663"/>
                <a:gridCol w="926933"/>
              </a:tblGrid>
              <a:tr h="172819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Arial"/>
                        </a:rPr>
                        <a:t>результаты работы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56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"5"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Arial"/>
                        </a:rPr>
                        <a:t>"4"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Arial"/>
                        </a:rPr>
                        <a:t>"3"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Arial"/>
                        </a:rPr>
                        <a:t>"2"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нет оценки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50,0%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50,0%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кол-во уч-ся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0741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3820160"/>
              </p:ext>
            </p:extLst>
          </p:nvPr>
        </p:nvGraphicFramePr>
        <p:xfrm>
          <a:off x="539552" y="548680"/>
          <a:ext cx="8120583" cy="2800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5854252"/>
              </p:ext>
            </p:extLst>
          </p:nvPr>
        </p:nvGraphicFramePr>
        <p:xfrm>
          <a:off x="611560" y="3573016"/>
          <a:ext cx="7992889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99123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5211394"/>
              </p:ext>
            </p:extLst>
          </p:nvPr>
        </p:nvGraphicFramePr>
        <p:xfrm>
          <a:off x="971600" y="1556792"/>
          <a:ext cx="7128792" cy="3192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238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024744" cy="114300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94C600"/>
                </a:solidFill>
                <a:latin typeface="Times New Roman" pitchFamily="18" charset="0"/>
                <a:cs typeface="Times New Roman" pitchFamily="18" charset="0"/>
              </a:rPr>
              <a:t>Результат пробного экзамена по </a:t>
            </a:r>
            <a:r>
              <a:rPr lang="ru-RU" sz="3200" dirty="0" smtClean="0">
                <a:solidFill>
                  <a:srgbClr val="94C600"/>
                </a:solidFill>
                <a:latin typeface="Times New Roman" pitchFamily="18" charset="0"/>
                <a:cs typeface="Times New Roman" pitchFamily="18" charset="0"/>
              </a:rPr>
              <a:t>Татарскому языку (31.01.2017)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931971"/>
              </p:ext>
            </p:extLst>
          </p:nvPr>
        </p:nvGraphicFramePr>
        <p:xfrm>
          <a:off x="755576" y="1556792"/>
          <a:ext cx="7623073" cy="1368151"/>
        </p:xfrm>
        <a:graphic>
          <a:graphicData uri="http://schemas.openxmlformats.org/drawingml/2006/table">
            <a:tbl>
              <a:tblPr firstRow="1" firstCol="1" bandRow="1"/>
              <a:tblGrid>
                <a:gridCol w="876274"/>
                <a:gridCol w="983486"/>
                <a:gridCol w="967446"/>
                <a:gridCol w="601066"/>
                <a:gridCol w="601066"/>
                <a:gridCol w="601066"/>
                <a:gridCol w="601066"/>
                <a:gridCol w="845039"/>
                <a:gridCol w="773282"/>
                <a:gridCol w="773282"/>
              </a:tblGrid>
              <a:tr h="7733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Сыйныф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Укучылар саны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катнашты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“5”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“4”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“3”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“2”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өлгереш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сыйфат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Уртача балл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4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75%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4,5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4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75%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25%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787846"/>
              </p:ext>
            </p:extLst>
          </p:nvPr>
        </p:nvGraphicFramePr>
        <p:xfrm>
          <a:off x="467544" y="3140968"/>
          <a:ext cx="8136903" cy="3189732"/>
        </p:xfrm>
        <a:graphic>
          <a:graphicData uri="http://schemas.openxmlformats.org/drawingml/2006/table">
            <a:tbl>
              <a:tblPr firstRow="1" firstCol="1" bandRow="1"/>
              <a:tblGrid>
                <a:gridCol w="330241"/>
                <a:gridCol w="1486840"/>
                <a:gridCol w="855764"/>
                <a:gridCol w="747944"/>
                <a:gridCol w="859531"/>
                <a:gridCol w="747944"/>
                <a:gridCol w="859531"/>
                <a:gridCol w="859531"/>
                <a:gridCol w="641633"/>
                <a:gridCol w="747944"/>
              </a:tblGrid>
              <a:tr h="57211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ФИО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Кыска җавап баллары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Изложение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баллары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Сочинение баллары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Грамоталыкны бәяләү балы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Беренчел балл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Ничә % башкарган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билгесе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Мәктәптә уздырылган сынау билгесе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73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Гибадуллин Айдар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42,8%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73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Низамеева Раиля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94%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73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7959" marR="6795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Салихов Фаниль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94%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97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7959" marR="6795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Шайдуллин Зульфат</a:t>
                      </a:r>
                    </a:p>
                  </a:txBody>
                  <a:tcPr marL="67959" marR="6795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85,7%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7959" marR="679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959" marR="679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1517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98884280"/>
              </p:ext>
            </p:extLst>
          </p:nvPr>
        </p:nvGraphicFramePr>
        <p:xfrm>
          <a:off x="1007604" y="2060848"/>
          <a:ext cx="684076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15616" y="620688"/>
            <a:ext cx="66247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94C6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Результат пробного экзамена по Татарскому языку (31.01.2017)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2133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atin typeface="Times New Roman"/>
                <a:ea typeface="Times New Roman"/>
              </a:rPr>
              <a:t>Рекомендации.</a:t>
            </a:r>
            <a:r>
              <a:rPr lang="ru-RU" sz="3600" dirty="0">
                <a:latin typeface="Times New Roman"/>
                <a:ea typeface="Times New Roman"/>
              </a:rPr>
              <a:t/>
            </a:r>
            <a:br>
              <a:rPr lang="ru-RU" sz="3600" dirty="0"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2736"/>
            <a:ext cx="8352928" cy="4779893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/>
                <a:ea typeface="Times New Roman"/>
              </a:rPr>
              <a:t>С </a:t>
            </a:r>
            <a:r>
              <a:rPr lang="ru-RU" sz="1400" dirty="0">
                <a:latin typeface="Times New Roman"/>
                <a:ea typeface="Times New Roman"/>
              </a:rPr>
              <a:t>целью улучшения качества подготовки обучающихся основной школы учителям-предметникам  рекомендуется: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	-учитывать в практике обучения необходимость постоянного тренинга по развитию и совершенствованию вычислительных навыков обучающихся, обращать при этом внимание учащихся на осознанность выполняемых операций;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	-обращать  внимание на содержательное раскрытие понятий, объяснение сущности методов, показ возможностей применения теоретических фактов для решения различных практических задач;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	-учить школьников умению работать с информацией, представленной в различной форме (текст, график, таблица, диаграмма и т.п.), уделяя значительное внимание ситуациям из реальной практики;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	-учить школьников приёмам самоконтроля, умению оценивать результаты выполненных действии;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- на заседании предметных методических объединениях обсудить результаты пробных экзаменов выпускников 9 класса; разработать план устранения недостатков и обеспечить его выполнение в течение учебного года;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- включить в план работы мероприятий все направления деятельности, связанные с организацией и проведением итоговой аттестации выпускников; 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- продолжать создавать систему организации итоговой аттестации выпускников школы в новой форме через: повышения информационной компетенции участников образовательного процесса.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74616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36912"/>
            <a:ext cx="7024744" cy="1143000"/>
          </a:xfrm>
        </p:spPr>
        <p:txBody>
          <a:bodyPr>
            <a:noAutofit/>
          </a:bodyPr>
          <a:lstStyle/>
          <a:p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Спасибо за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внимание!</a:t>
            </a:r>
            <a:r>
              <a:rPr lang="ru-RU" sz="5400" dirty="0"/>
              <a:t/>
            </a:r>
            <a:br>
              <a:rPr lang="ru-RU" sz="5400" dirty="0"/>
            </a:b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5949922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184</TotalTime>
  <Words>770</Words>
  <Application>Microsoft Office PowerPoint</Application>
  <PresentationFormat>Экран (4:3)</PresentationFormat>
  <Paragraphs>316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Остин</vt:lpstr>
      <vt:lpstr>Система работы по подготовке  к ОГЭ в 2016-2017 учебном году</vt:lpstr>
      <vt:lpstr>Участники образовательного процесса, задействованных в подготовке:</vt:lpstr>
      <vt:lpstr>Основные направления работы администрации по подготовке к итоговой аттестации в форме ОГЭ </vt:lpstr>
      <vt:lpstr>Основные направления работы администрации по подготовке к итоговой аттестации в форме ОГЭ </vt:lpstr>
      <vt:lpstr>Вопросы ОГЭ на педагогических советах и совещаниях при директоре в течение учебного года</vt:lpstr>
      <vt:lpstr>График консультаций</vt:lpstr>
      <vt:lpstr>Результат пробного экзамена по математике (20.10.2016)</vt:lpstr>
      <vt:lpstr>Результат пробного экзамена по Русскому язык(20.11.2016)</vt:lpstr>
      <vt:lpstr>Результат пробного экзамена по Русскому язык (20.11.2015)</vt:lpstr>
      <vt:lpstr>Диагностическая работа по биологии  ( ОГЭ 20.12.2016)      </vt:lpstr>
      <vt:lpstr>Презентация PowerPoint</vt:lpstr>
      <vt:lpstr>Презентация PowerPoint</vt:lpstr>
      <vt:lpstr>Результат пробного экзамена по Татарскому языку (31.01.2017)</vt:lpstr>
      <vt:lpstr>Презентация PowerPoint</vt:lpstr>
      <vt:lpstr>Рекомендации. 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работы по подготовке  к ОГЭ в 2016-2017 учебном году</dc:title>
  <dc:creator>Мадина</dc:creator>
  <cp:lastModifiedBy>Талия</cp:lastModifiedBy>
  <cp:revision>16</cp:revision>
  <dcterms:created xsi:type="dcterms:W3CDTF">2016-11-09T06:33:06Z</dcterms:created>
  <dcterms:modified xsi:type="dcterms:W3CDTF">2017-02-25T07:23:44Z</dcterms:modified>
</cp:coreProperties>
</file>